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4">
  <p:sldMasterIdLst>
    <p:sldMasterId id="2147483672" r:id="rId4"/>
    <p:sldMasterId id="2147483684" r:id="rId5"/>
  </p:sldMasterIdLst>
  <p:notesMasterIdLst>
    <p:notesMasterId r:id="rId12"/>
  </p:notesMasterIdLst>
  <p:sldIdLst>
    <p:sldId id="256" r:id="rId6"/>
    <p:sldId id="499" r:id="rId7"/>
    <p:sldId id="257" r:id="rId8"/>
    <p:sldId id="446" r:id="rId9"/>
    <p:sldId id="449" r:id="rId10"/>
    <p:sldId id="447" r:id="rId11"/>
  </p:sldIdLst>
  <p:sldSz cx="9144000" cy="6858000" type="screen4x3"/>
  <p:notesSz cx="6858000" cy="9144000"/>
  <p:custDataLst>
    <p:tags r:id="rId1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5591" autoAdjust="0"/>
  </p:normalViewPr>
  <p:slideViewPr>
    <p:cSldViewPr snapToGrid="0" snapToObjects="1">
      <p:cViewPr varScale="1">
        <p:scale>
          <a:sx n="72" d="100"/>
          <a:sy n="72" d="100"/>
        </p:scale>
        <p:origin x="1350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 /><Relationship Id="rId13" Type="http://schemas.openxmlformats.org/officeDocument/2006/relationships/tags" Target="tags/tag1.xml" /><Relationship Id="rId3" Type="http://schemas.openxmlformats.org/officeDocument/2006/relationships/customXml" Target="../customXml/item3.xml" /><Relationship Id="rId7" Type="http://schemas.openxmlformats.org/officeDocument/2006/relationships/slide" Target="slides/slide2.xml" /><Relationship Id="rId12" Type="http://schemas.openxmlformats.org/officeDocument/2006/relationships/notesMaster" Target="notesMasters/notesMaster1.xml" /><Relationship Id="rId17" Type="http://schemas.openxmlformats.org/officeDocument/2006/relationships/tableStyles" Target="tableStyles.xml" /><Relationship Id="rId2" Type="http://schemas.openxmlformats.org/officeDocument/2006/relationships/customXml" Target="../customXml/item2.xml" /><Relationship Id="rId16" Type="http://schemas.openxmlformats.org/officeDocument/2006/relationships/theme" Target="theme/theme1.xml" /><Relationship Id="rId1" Type="http://schemas.openxmlformats.org/officeDocument/2006/relationships/customXml" Target="../customXml/item1.xml" /><Relationship Id="rId6" Type="http://schemas.openxmlformats.org/officeDocument/2006/relationships/slide" Target="slides/slide1.xml" /><Relationship Id="rId11" Type="http://schemas.openxmlformats.org/officeDocument/2006/relationships/slide" Target="slides/slide6.xml" /><Relationship Id="rId5" Type="http://schemas.openxmlformats.org/officeDocument/2006/relationships/slideMaster" Target="slideMasters/slideMaster2.xml" /><Relationship Id="rId15" Type="http://schemas.openxmlformats.org/officeDocument/2006/relationships/viewProps" Target="viewProps.xml" /><Relationship Id="rId10" Type="http://schemas.openxmlformats.org/officeDocument/2006/relationships/slide" Target="slides/slide5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4.xml" /><Relationship Id="rId14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C8C0D-209C-554A-BF9D-11343CEC896E}" type="datetimeFigureOut">
              <a:rPr lang="en-US" smtClean="0"/>
              <a:pPr/>
              <a:t>1/26/2021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CE6D4-2F72-A34A-A9DF-C846DBA162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nsaylor\Desktop\Joel_Karty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970038"/>
            <a:ext cx="2386620" cy="2656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56703"/>
            <a:ext cx="4617128" cy="366712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1400897"/>
            <a:ext cx="6805769" cy="275503"/>
          </a:xfrm>
        </p:spPr>
        <p:txBody>
          <a:bodyPr/>
          <a:lstStyle>
            <a:lvl1pPr algn="r">
              <a:defRPr sz="3000" b="1">
                <a:solidFill>
                  <a:srgbClr val="BCE0F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200" y="1752600"/>
            <a:ext cx="6118930" cy="1752600"/>
          </a:xfrm>
        </p:spPr>
        <p:txBody>
          <a:bodyPr/>
          <a:lstStyle>
            <a:lvl1pPr marL="0" indent="0" algn="r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5822AAB-C41D-483A-8718-5219C03AB8CD}" type="datetimeFigureOut">
              <a:rPr lang="en-US" smtClean="0"/>
              <a:pPr>
                <a:defRPr/>
              </a:pPr>
              <a:t>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C2C1248-AAA3-404B-BBA3-0903E5E1E4B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030616"/>
            <a:ext cx="2638288" cy="217845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819400" y="152400"/>
            <a:ext cx="5984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solidFill>
                  <a:srgbClr val="BCE0FA"/>
                </a:solidFill>
              </a:rPr>
              <a:t>Organic Chemistry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998128" y="914400"/>
            <a:ext cx="310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PRINCIPLES</a:t>
            </a:r>
            <a:r>
              <a:rPr lang="en-US" baseline="0" dirty="0">
                <a:solidFill>
                  <a:schemeClr val="bg1"/>
                </a:solidFill>
              </a:rPr>
              <a:t> AND MECHANISMS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905611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F9D03-F44F-4FF8-A376-46AC563F0081}" type="datetimeFigureOut">
              <a:rPr lang="en-US" smtClean="0"/>
              <a:pPr>
                <a:defRPr/>
              </a:pPr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5E256-6576-4C33-9F07-695CCF931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7701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749DF-2902-4FD2-AF8D-557B1AB51A6E}" type="datetimeFigureOut">
              <a:rPr lang="en-US" smtClean="0"/>
              <a:pPr>
                <a:defRPr/>
              </a:pPr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E9388-6207-4D4E-A0EF-BB2F5686B36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38017"/>
      </p:ext>
    </p:extLst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57F3-8258-42F0-909E-7DA7AEE9936A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593692"/>
      </p:ext>
    </p:extLst>
  </p:cSld>
  <p:clrMapOvr>
    <a:masterClrMapping/>
  </p:clrMapOvr>
  <p:transition spd="slow">
    <p:randomBar dir="vert"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57F3-8258-42F0-909E-7DA7AEE9936A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287951"/>
      </p:ext>
    </p:extLst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57F3-8258-42F0-909E-7DA7AEE9936A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74125"/>
      </p:ext>
    </p:extLst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57F3-8258-42F0-909E-7DA7AEE9936A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172539"/>
      </p:ext>
    </p:extLst>
  </p:cSld>
  <p:clrMapOvr>
    <a:masterClrMapping/>
  </p:clrMapOvr>
  <p:transition spd="slow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57F3-8258-42F0-909E-7DA7AEE9936A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767257"/>
      </p:ext>
    </p:extLst>
  </p:cSld>
  <p:clrMapOvr>
    <a:masterClrMapping/>
  </p:clrMapOvr>
  <p:transition spd="slow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57F3-8258-42F0-909E-7DA7AEE9936A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164953"/>
      </p:ext>
    </p:extLst>
  </p:cSld>
  <p:clrMapOvr>
    <a:masterClrMapping/>
  </p:clrMapOvr>
  <p:transition spd="slow">
    <p:randomBar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57F3-8258-42F0-909E-7DA7AEE9936A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697646"/>
      </p:ext>
    </p:extLst>
  </p:cSld>
  <p:clrMapOvr>
    <a:masterClrMapping/>
  </p:clrMapOvr>
  <p:transition spd="slow">
    <p:randomBar dir="vert"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57F3-8258-42F0-909E-7DA7AEE9936A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63961"/>
      </p:ext>
    </p:extLst>
  </p:cSld>
  <p:clrMapOvr>
    <a:masterClrMapping/>
  </p:clrMapOvr>
  <p:transition spd="slow">
    <p:randomBar dir="vert"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BBC1CC-1C24-4312-8822-4843599B452D}" type="datetimeFigureOut">
              <a:rPr lang="en-US" smtClean="0"/>
              <a:pPr>
                <a:defRPr/>
              </a:pPr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BA26F-63CA-407A-9E92-AA17833559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47415"/>
      </p:ext>
    </p:extLst>
  </p:cSld>
  <p:clrMapOvr>
    <a:masterClrMapping/>
  </p:clrMapOvr>
  <p:transition spd="slow">
    <p:randomBar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57F3-8258-42F0-909E-7DA7AEE9936A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519541"/>
      </p:ext>
    </p:extLst>
  </p:cSld>
  <p:clrMapOvr>
    <a:masterClrMapping/>
  </p:clrMapOvr>
  <p:transition spd="slow">
    <p:randomBar dir="vert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57F3-8258-42F0-909E-7DA7AEE9936A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861493"/>
      </p:ext>
    </p:extLst>
  </p:cSld>
  <p:clrMapOvr>
    <a:masterClrMapping/>
  </p:clrMapOvr>
  <p:transition spd="slow">
    <p:randomBar dir="vert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57F3-8258-42F0-909E-7DA7AEE9936A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723240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989C9D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527E3E3-04BD-4453-BF73-DBE2C45CA448}" type="datetimeFigureOut">
              <a:rPr lang="en-US" smtClean="0"/>
              <a:pPr>
                <a:defRPr/>
              </a:pPr>
              <a:t>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143BAFD-CB1C-4E44-ABA6-3A48BF407C1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81072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AE2BDD-CFAA-4F7F-AB6A-F71187B3C18F}" type="datetimeFigureOut">
              <a:rPr lang="en-US" smtClean="0"/>
              <a:pPr>
                <a:defRPr/>
              </a:pPr>
              <a:t>1/26/2021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7AFD2-0B14-4E3F-9BC8-E838D7DD2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9553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000" b="0">
                <a:solidFill>
                  <a:srgbClr val="989C9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000" b="0">
                <a:solidFill>
                  <a:srgbClr val="989C9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E5C74F-76B1-4461-88C6-9A1FD474697B}" type="datetimeFigureOut">
              <a:rPr lang="en-US" smtClean="0"/>
              <a:pPr>
                <a:defRPr/>
              </a:pPr>
              <a:t>1/26/2021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B044A-39F1-41A0-8BB0-E39250A420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30169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5B70C-33EF-4283-B126-DE30EF84A0F3}" type="datetimeFigureOut">
              <a:rPr lang="en-US" smtClean="0"/>
              <a:pPr>
                <a:defRPr/>
              </a:pPr>
              <a:t>1/26/2021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1069B-433C-4D58-8B6A-60D84FC4DD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63885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69DB4F3-2876-4045-ABA7-36ED5652F37A}" type="datetimeFigureOut">
              <a:rPr lang="en-US" smtClean="0"/>
              <a:pPr>
                <a:defRPr/>
              </a:pPr>
              <a:t>1/26/2021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E13DE3C-6ECD-4F95-9C5D-E527CBECDDB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68351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8F1EE8-15B8-4988-90EE-2CB68CFA24DF}" type="datetimeFigureOut">
              <a:rPr lang="en-US" smtClean="0"/>
              <a:pPr>
                <a:defRPr/>
              </a:pPr>
              <a:t>1/26/2021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D7716-2BAA-41E4-8E0D-8D05F528D6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10030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5026CA4-54B5-447A-A8BE-DE7A75F9B666}" type="datetimeFigureOut">
              <a:rPr lang="en-US" smtClean="0"/>
              <a:pPr>
                <a:defRPr/>
              </a:pPr>
              <a:t>1/26/2021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D2AC266-D99D-49E6-AD0C-1DC418CF8BC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65509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jpe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 /><Relationship Id="rId3" Type="http://schemas.openxmlformats.org/officeDocument/2006/relationships/slideLayout" Target="../slideLayouts/slideLayout14.xml" /><Relationship Id="rId7" Type="http://schemas.openxmlformats.org/officeDocument/2006/relationships/slideLayout" Target="../slideLayouts/slideLayout18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1" Type="http://schemas.openxmlformats.org/officeDocument/2006/relationships/slideLayout" Target="../slideLayouts/slideLayout12.xml" /><Relationship Id="rId6" Type="http://schemas.openxmlformats.org/officeDocument/2006/relationships/slideLayout" Target="../slideLayouts/slideLayout17.xml" /><Relationship Id="rId11" Type="http://schemas.openxmlformats.org/officeDocument/2006/relationships/slideLayout" Target="../slideLayouts/slideLayout22.xml" /><Relationship Id="rId5" Type="http://schemas.openxmlformats.org/officeDocument/2006/relationships/slideLayout" Target="../slideLayouts/slideLayout16.xml" /><Relationship Id="rId10" Type="http://schemas.openxmlformats.org/officeDocument/2006/relationships/slideLayout" Target="../slideLayouts/slideLayout21.xml" /><Relationship Id="rId4" Type="http://schemas.openxmlformats.org/officeDocument/2006/relationships/slideLayout" Target="../slideLayouts/slideLayout15.xml" /><Relationship Id="rId9" Type="http://schemas.openxmlformats.org/officeDocument/2006/relationships/slideLayout" Target="../slideLayouts/slideLayout20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989C9D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39B3A4D-67FE-4B99-9B6A-D32DE8721D54}" type="datetimeFigureOut">
              <a:rPr lang="en-US" smtClean="0"/>
              <a:pPr>
                <a:defRPr/>
              </a:pPr>
              <a:t>1/26/2021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989C9D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989C9D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37FCBB8-6C22-44BF-A1F4-A9A549A1D4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68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randomBar dir="vert"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BCE0FA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257F3-8258-42F0-909E-7DA7AEE9936A}" type="datetimeFigureOut">
              <a:rPr lang="en-GB" smtClean="0"/>
              <a:t>26/01/2021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177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 /><Relationship Id="rId3" Type="http://schemas.openxmlformats.org/officeDocument/2006/relationships/slideLayout" Target="../slideLayouts/slideLayout12.xml" /><Relationship Id="rId7" Type="http://schemas.openxmlformats.org/officeDocument/2006/relationships/image" Target="../media/image13.png" /><Relationship Id="rId2" Type="http://schemas.openxmlformats.org/officeDocument/2006/relationships/audio" Target="../media/media1.m4a" /><Relationship Id="rId1" Type="http://schemas.microsoft.com/office/2007/relationships/media" Target="../media/media1.m4a" /><Relationship Id="rId6" Type="http://schemas.openxmlformats.org/officeDocument/2006/relationships/image" Target="../media/image12.png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 /><Relationship Id="rId3" Type="http://schemas.openxmlformats.org/officeDocument/2006/relationships/slideLayout" Target="../slideLayouts/slideLayout12.xml" /><Relationship Id="rId7" Type="http://schemas.openxmlformats.org/officeDocument/2006/relationships/image" Target="../media/image13.png" /><Relationship Id="rId2" Type="http://schemas.openxmlformats.org/officeDocument/2006/relationships/audio" Target="../media/media2.m4a" /><Relationship Id="rId1" Type="http://schemas.microsoft.com/office/2007/relationships/media" Target="../media/media2.m4a" /><Relationship Id="rId6" Type="http://schemas.openxmlformats.org/officeDocument/2006/relationships/image" Target="../media/image12.png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 /><Relationship Id="rId7" Type="http://schemas.openxmlformats.org/officeDocument/2006/relationships/image" Target="../media/image14.png" /><Relationship Id="rId2" Type="http://schemas.openxmlformats.org/officeDocument/2006/relationships/audio" Target="../media/media3.m4a" /><Relationship Id="rId1" Type="http://schemas.microsoft.com/office/2007/relationships/media" Target="../media/media3.m4a" /><Relationship Id="rId6" Type="http://schemas.openxmlformats.org/officeDocument/2006/relationships/image" Target="../media/image16.png" /><Relationship Id="rId5" Type="http://schemas.openxmlformats.org/officeDocument/2006/relationships/image" Target="../media/image15.jpeg" /><Relationship Id="rId4" Type="http://schemas.openxmlformats.org/officeDocument/2006/relationships/image" Target="../media/image13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 /><Relationship Id="rId3" Type="http://schemas.openxmlformats.org/officeDocument/2006/relationships/slideLayout" Target="../slideLayouts/slideLayout13.xml" /><Relationship Id="rId7" Type="http://schemas.openxmlformats.org/officeDocument/2006/relationships/image" Target="../media/image19.emf" /><Relationship Id="rId2" Type="http://schemas.openxmlformats.org/officeDocument/2006/relationships/audio" Target="../media/media4.m4a" /><Relationship Id="rId1" Type="http://schemas.microsoft.com/office/2007/relationships/media" Target="../media/media4.m4a" /><Relationship Id="rId6" Type="http://schemas.openxmlformats.org/officeDocument/2006/relationships/image" Target="../media/image18.emf" /><Relationship Id="rId5" Type="http://schemas.openxmlformats.org/officeDocument/2006/relationships/image" Target="../media/image17.emf" /><Relationship Id="rId4" Type="http://schemas.openxmlformats.org/officeDocument/2006/relationships/image" Target="../media/image13.png" /><Relationship Id="rId9" Type="http://schemas.openxmlformats.org/officeDocument/2006/relationships/image" Target="../media/image14.pn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 /><Relationship Id="rId3" Type="http://schemas.openxmlformats.org/officeDocument/2006/relationships/slideLayout" Target="../slideLayouts/slideLayout13.xml" /><Relationship Id="rId7" Type="http://schemas.openxmlformats.org/officeDocument/2006/relationships/image" Target="../media/image20.png" /><Relationship Id="rId2" Type="http://schemas.openxmlformats.org/officeDocument/2006/relationships/audio" Target="../media/media5.m4a" /><Relationship Id="rId1" Type="http://schemas.microsoft.com/office/2007/relationships/media" Target="../media/media5.m4a" /><Relationship Id="rId6" Type="http://schemas.openxmlformats.org/officeDocument/2006/relationships/image" Target="../media/image22.png" /><Relationship Id="rId5" Type="http://schemas.openxmlformats.org/officeDocument/2006/relationships/image" Target="../media/image21.png" /><Relationship Id="rId4" Type="http://schemas.openxmlformats.org/officeDocument/2006/relationships/image" Target="../media/image13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 /><Relationship Id="rId2" Type="http://schemas.openxmlformats.org/officeDocument/2006/relationships/audio" Target="../media/media6.m4a" /><Relationship Id="rId1" Type="http://schemas.microsoft.com/office/2007/relationships/media" Target="../media/media6.m4a" /><Relationship Id="rId6" Type="http://schemas.openxmlformats.org/officeDocument/2006/relationships/image" Target="../media/image14.png" /><Relationship Id="rId5" Type="http://schemas.openxmlformats.org/officeDocument/2006/relationships/image" Target="../media/image23.png" /><Relationship Id="rId4" Type="http://schemas.openxmlformats.org/officeDocument/2006/relationships/image" Target="../media/image1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00BB87-B690-4EC0-8677-68380516FA10}"/>
              </a:ext>
            </a:extLst>
          </p:cNvPr>
          <p:cNvSpPr txBox="1"/>
          <p:nvPr/>
        </p:nvSpPr>
        <p:spPr>
          <a:xfrm>
            <a:off x="3262793" y="1317328"/>
            <a:ext cx="58191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CHM 103: Organic Chemistry I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7644AD-0A6A-4A7F-BA11-DA3D6CC4693E}"/>
              </a:ext>
            </a:extLst>
          </p:cNvPr>
          <p:cNvGrpSpPr/>
          <p:nvPr/>
        </p:nvGrpSpPr>
        <p:grpSpPr>
          <a:xfrm>
            <a:off x="35002" y="181390"/>
            <a:ext cx="9046938" cy="5720781"/>
            <a:chOff x="35002" y="181390"/>
            <a:chExt cx="9046938" cy="57207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8D95C9-CF5A-4F97-8008-85AAD3C49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02" y="1440977"/>
              <a:ext cx="3437068" cy="325301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D8BBD2-CCDE-4E70-8798-DB0FD6F20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652" y="5039215"/>
              <a:ext cx="2017643" cy="435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860FE6-B390-4C3B-ABB6-A7B87788AC07}"/>
                </a:ext>
              </a:extLst>
            </p:cNvPr>
            <p:cNvSpPr txBox="1"/>
            <p:nvPr/>
          </p:nvSpPr>
          <p:spPr>
            <a:xfrm>
              <a:off x="362538" y="4488917"/>
              <a:ext cx="2826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A78D4C-8968-47B4-9CF7-9CFC85683D7A}"/>
                </a:ext>
              </a:extLst>
            </p:cNvPr>
            <p:cNvSpPr txBox="1"/>
            <p:nvPr/>
          </p:nvSpPr>
          <p:spPr>
            <a:xfrm>
              <a:off x="550949" y="5563617"/>
              <a:ext cx="25250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lackadder ITC" panose="04020505051007020D02" pitchFamily="82" charset="0"/>
                  <a:ea typeface="+mn-ea"/>
                  <a:cs typeface="Times New Roman" panose="02020603050405020304" pitchFamily="18" charset="0"/>
                </a:rPr>
                <a:t>The University with the difference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E29A0B-C42E-4F6F-9999-095DA3BF8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02" y="181390"/>
              <a:ext cx="9046938" cy="583727"/>
            </a:xfrm>
            <a:prstGeom prst="rect">
              <a:avLst/>
            </a:prstGeom>
          </p:spPr>
        </p:pic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5434A49-2172-4F81-AB80-A363EA068A73}"/>
              </a:ext>
            </a:extLst>
          </p:cNvPr>
          <p:cNvSpPr txBox="1">
            <a:spLocks/>
          </p:cNvSpPr>
          <p:nvPr/>
        </p:nvSpPr>
        <p:spPr>
          <a:xfrm>
            <a:off x="3262793" y="2725806"/>
            <a:ext cx="5672484" cy="339669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Presented by: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/>
            <a:endParaRPr lang="en-ZA" sz="2000" dirty="0">
              <a:solidFill>
                <a:schemeClr val="tx1"/>
              </a:solidFill>
            </a:endParaRPr>
          </a:p>
          <a:p>
            <a:pPr algn="ctr"/>
            <a:r>
              <a:rPr lang="en-ZA" sz="2000" dirty="0">
                <a:solidFill>
                  <a:schemeClr val="tx1"/>
                </a:solidFill>
              </a:rPr>
              <a:t>Assoc Prof Okoli BJ </a:t>
            </a:r>
            <a:r>
              <a:rPr lang="en-ZA" sz="1000" dirty="0">
                <a:solidFill>
                  <a:schemeClr val="tx1"/>
                </a:solidFill>
              </a:rPr>
              <a:t>MRSC, MACS</a:t>
            </a:r>
            <a:endParaRPr lang="en-ZA" sz="2000" dirty="0">
              <a:solidFill>
                <a:schemeClr val="tx1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Department  of Chemical Science,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Faculty of Science &amp; Technology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FC5A40-654A-4858-ACE4-D9DF6BCF23ED}"/>
              </a:ext>
            </a:extLst>
          </p:cNvPr>
          <p:cNvGrpSpPr/>
          <p:nvPr/>
        </p:nvGrpSpPr>
        <p:grpSpPr>
          <a:xfrm>
            <a:off x="106251" y="6119451"/>
            <a:ext cx="8931498" cy="624531"/>
            <a:chOff x="106251" y="6119451"/>
            <a:chExt cx="8931498" cy="62453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ABFDDF-01A5-45CA-8348-6971BEE7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3ECAAA-7EDB-42B8-9509-AB6CA4017507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B9A0B76-5C28-48DC-96C7-83DF03AE08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31752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15460"/>
      </p:ext>
    </p:extLst>
  </p:cSld>
  <p:clrMapOvr>
    <a:masterClrMapping/>
  </p:clrMapOvr>
  <p:transition spd="slow" advTm="60478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47644AD-0A6A-4A7F-BA11-DA3D6CC4693E}"/>
              </a:ext>
            </a:extLst>
          </p:cNvPr>
          <p:cNvGrpSpPr/>
          <p:nvPr/>
        </p:nvGrpSpPr>
        <p:grpSpPr>
          <a:xfrm>
            <a:off x="35002" y="0"/>
            <a:ext cx="9046938" cy="5720781"/>
            <a:chOff x="35002" y="181390"/>
            <a:chExt cx="9046938" cy="57207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8D95C9-CF5A-4F97-8008-85AAD3C49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02" y="1440977"/>
              <a:ext cx="3437068" cy="325301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D8BBD2-CCDE-4E70-8798-DB0FD6F20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652" y="5039215"/>
              <a:ext cx="2017643" cy="435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860FE6-B390-4C3B-ABB6-A7B87788AC07}"/>
                </a:ext>
              </a:extLst>
            </p:cNvPr>
            <p:cNvSpPr txBox="1"/>
            <p:nvPr/>
          </p:nvSpPr>
          <p:spPr>
            <a:xfrm>
              <a:off x="362538" y="4488917"/>
              <a:ext cx="2826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A78D4C-8968-47B4-9CF7-9CFC85683D7A}"/>
                </a:ext>
              </a:extLst>
            </p:cNvPr>
            <p:cNvSpPr txBox="1"/>
            <p:nvPr/>
          </p:nvSpPr>
          <p:spPr>
            <a:xfrm>
              <a:off x="550949" y="5563617"/>
              <a:ext cx="25250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lackadder ITC" panose="04020505051007020D02" pitchFamily="82" charset="0"/>
                  <a:ea typeface="+mn-ea"/>
                  <a:cs typeface="Times New Roman" panose="02020603050405020304" pitchFamily="18" charset="0"/>
                </a:rPr>
                <a:t>The University with the difference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E29A0B-C42E-4F6F-9999-095DA3BF8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02" y="181390"/>
              <a:ext cx="9046938" cy="583727"/>
            </a:xfrm>
            <a:prstGeom prst="rect">
              <a:avLst/>
            </a:prstGeom>
          </p:spPr>
        </p:pic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5434A49-2172-4F81-AB80-A363EA068A73}"/>
              </a:ext>
            </a:extLst>
          </p:cNvPr>
          <p:cNvSpPr txBox="1">
            <a:spLocks/>
          </p:cNvSpPr>
          <p:nvPr/>
        </p:nvSpPr>
        <p:spPr>
          <a:xfrm>
            <a:off x="3262792" y="649357"/>
            <a:ext cx="5881207" cy="550984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1000"/>
              </a:spcAft>
            </a:pPr>
            <a:endParaRPr lang="en-Z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FC5A40-654A-4858-ACE4-D9DF6BCF23ED}"/>
              </a:ext>
            </a:extLst>
          </p:cNvPr>
          <p:cNvGrpSpPr/>
          <p:nvPr/>
        </p:nvGrpSpPr>
        <p:grpSpPr>
          <a:xfrm>
            <a:off x="106251" y="6344736"/>
            <a:ext cx="8931498" cy="624531"/>
            <a:chOff x="106251" y="6119451"/>
            <a:chExt cx="8931498" cy="62453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ABFDDF-01A5-45CA-8348-6971BEE7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3ECAAA-7EDB-42B8-9509-AB6CA4017507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4184C6-0196-40A5-8475-1160C920E23B}"/>
              </a:ext>
            </a:extLst>
          </p:cNvPr>
          <p:cNvSpPr txBox="1"/>
          <p:nvPr/>
        </p:nvSpPr>
        <p:spPr>
          <a:xfrm>
            <a:off x="2913521" y="320253"/>
            <a:ext cx="6230479" cy="628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Alkanes: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General formula, nomenclature, natural sources synthesis, uses, physical and chemical properties.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Alkenes: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General formula and nomenclature. Natural sources and synthesis. Physical and chemical properties. Relevant functional group transformations. Brief mention of dienes and cycloalkenes.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Alkynes: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General formula and nomenclature. Synthesis and reactions of alkyne, uses.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Alkyl halides: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General formula and nomenclature. Synthesis and reactions. Brief mention of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polyhalides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their uses in the chemical industry.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Alkanols: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General formula and nomenclature. Natural sources and synthesis. Physical and chemical properties and uses. Brief mention of polyhydric alcohols.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Carbonyl compounds: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Alkanals and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Alkanones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General formula, nomenclature and chemical properties. Carboxylic acids. Brief introduction to bio-molecules: carbohydrates and proteins. Synthetic polymers.</a:t>
            </a:r>
            <a:endParaRPr lang="en-Z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E8F7F-6FE2-4004-9374-D2BAFCD55C18}"/>
              </a:ext>
            </a:extLst>
          </p:cNvPr>
          <p:cNvSpPr txBox="1"/>
          <p:nvPr/>
        </p:nvSpPr>
        <p:spPr>
          <a:xfrm>
            <a:off x="281152" y="747151"/>
            <a:ext cx="2457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b="1" dirty="0">
                <a:latin typeface="+mj-lt"/>
              </a:rPr>
              <a:t>Course Synopsis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7420AD0-DDE7-45C2-8E47-A83DA0B3E1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15368"/>
      </p:ext>
    </p:extLst>
  </p:cSld>
  <p:clrMapOvr>
    <a:masterClrMapping/>
  </p:clrMapOvr>
  <p:transition spd="slow" advTm="83223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6B906D-CFC8-4E89-BB76-3EF45FEAE8F0}"/>
              </a:ext>
            </a:extLst>
          </p:cNvPr>
          <p:cNvGrpSpPr/>
          <p:nvPr/>
        </p:nvGrpSpPr>
        <p:grpSpPr>
          <a:xfrm>
            <a:off x="106251" y="6265224"/>
            <a:ext cx="8931498" cy="624531"/>
            <a:chOff x="106251" y="6119451"/>
            <a:chExt cx="8931498" cy="624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598800-651B-491C-9FE6-686761C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7FF1-70C5-400B-9FA1-97B5CCB920C6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31D70-99E1-4ED2-9BC9-61D39C0D682A}"/>
              </a:ext>
            </a:extLst>
          </p:cNvPr>
          <p:cNvSpPr/>
          <p:nvPr/>
        </p:nvSpPr>
        <p:spPr>
          <a:xfrm>
            <a:off x="0" y="31555"/>
            <a:ext cx="9144000" cy="465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ZA" b="1" kern="1800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ALKANES</a:t>
            </a:r>
            <a:endParaRPr lang="en-Z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ZA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Alkanes are also introduced as Paraffin compounds. Most fuels such as petrol, diesel, LP gas, kerosene and more contains alkanes. 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endParaRPr lang="en-Z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ZA" b="1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Physical properties of Alkanes</a:t>
            </a:r>
            <a:endParaRPr lang="en-Z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ZA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saturated hydrocarbons</a:t>
            </a:r>
            <a:endParaRPr lang="en-ZA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ZA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Common formula of alkane is C</a:t>
            </a:r>
            <a:r>
              <a:rPr lang="en-ZA" baseline="-25000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ZA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ZA" baseline="-25000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2n+2</a:t>
            </a:r>
            <a:r>
              <a:rPr lang="en-ZA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 n = 1,2,3,4...</a:t>
            </a: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endParaRPr lang="en-ZA" dirty="0"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ZA" sz="1600" b="1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Alkanes IUPAC naming | nomenclature</a:t>
            </a:r>
            <a:endParaRPr lang="en-ZA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ZA" sz="1600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Alkanes IUPAC naming is simple.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ZA" sz="1600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longest carbon chain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ZA" sz="1600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Substituents</a:t>
            </a: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endParaRPr lang="en-Z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alkanes IUPAC names">
            <a:extLst>
              <a:ext uri="{FF2B5EF4-FFF2-40B4-BE49-F238E27FC236}">
                <a16:creationId xmlns:a16="http://schemas.microsoft.com/office/drawing/2014/main" id="{12041791-9BD8-416C-875E-CD6802BC5B4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392" y="3299791"/>
            <a:ext cx="5964608" cy="310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CDBB74-F7D0-4C8E-A374-4F35B1F92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3717" y="912546"/>
            <a:ext cx="2211349" cy="18759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0AC0F8C-26C0-4F68-AFA4-789DCD722BA9}"/>
              </a:ext>
            </a:extLst>
          </p:cNvPr>
          <p:cNvSpPr/>
          <p:nvPr/>
        </p:nvSpPr>
        <p:spPr>
          <a:xfrm>
            <a:off x="5064557" y="2845096"/>
            <a:ext cx="3467616" cy="376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ZA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Some examples are noted here. </a:t>
            </a:r>
            <a:endParaRPr lang="en-Z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B2B6A1D-B070-4175-AE5F-F108C36D70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3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16211">
        <p159:morph option="byObject"/>
      </p:transition>
    </mc:Choice>
    <mc:Fallback xmlns="">
      <p:transition spd="slow" advTm="6162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6B906D-CFC8-4E89-BB76-3EF45FEAE8F0}"/>
              </a:ext>
            </a:extLst>
          </p:cNvPr>
          <p:cNvGrpSpPr/>
          <p:nvPr/>
        </p:nvGrpSpPr>
        <p:grpSpPr>
          <a:xfrm>
            <a:off x="106251" y="6265224"/>
            <a:ext cx="8931498" cy="624531"/>
            <a:chOff x="106251" y="6119451"/>
            <a:chExt cx="8931498" cy="624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598800-651B-491C-9FE6-686761C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7FF1-70C5-400B-9FA1-97B5CCB920C6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15E1A9-A36A-492D-B332-4D5CBF09657F}"/>
              </a:ext>
            </a:extLst>
          </p:cNvPr>
          <p:cNvSpPr/>
          <p:nvPr/>
        </p:nvSpPr>
        <p:spPr>
          <a:xfrm>
            <a:off x="0" y="26151"/>
            <a:ext cx="9144000" cy="2829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ZA" b="1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Preparation of Alkane</a:t>
            </a:r>
            <a:endParaRPr lang="en-Z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ZA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Alkanes are prepared from different organic compounds as follows: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ZA" b="1" dirty="0"/>
              <a:t>Catalytic hydrogenation</a:t>
            </a:r>
            <a:endParaRPr lang="en-ZA" b="1" dirty="0"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ZA" b="1" dirty="0" err="1"/>
              <a:t>Wurtz</a:t>
            </a:r>
            <a:r>
              <a:rPr lang="en-ZA" b="1" dirty="0"/>
              <a:t> reaction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ZA" b="1" dirty="0"/>
              <a:t>Reduction of alkyl halides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ZA" b="1" dirty="0"/>
          </a:p>
          <a:p>
            <a:pPr algn="just"/>
            <a:r>
              <a:rPr lang="en-ZA" b="1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	Catalytic hydrogenation</a:t>
            </a:r>
            <a:r>
              <a:rPr lang="en-ZA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Alkenes and Alkynes can be converted into alkanes at high temperature and catalyst such Raney Nickle (Ni), Platinum (Pt), or Palladium (Pd) are used as catalysts</a:t>
            </a:r>
            <a:endParaRPr lang="en-ZA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9854A0-542A-46B5-89B0-CA1A57300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809" y="2993297"/>
            <a:ext cx="4732393" cy="10511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E34C7F-4AB0-466F-BA8D-9FF34376F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39" y="4376262"/>
            <a:ext cx="4732393" cy="8676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F2B1C18-FB8B-4627-AAC6-E11E9ACDB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3153" y="5156426"/>
            <a:ext cx="4910848" cy="11485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BE242F-B02D-4259-B3BE-F0042B787B5F}"/>
              </a:ext>
            </a:extLst>
          </p:cNvPr>
          <p:cNvSpPr txBox="1"/>
          <p:nvPr/>
        </p:nvSpPr>
        <p:spPr>
          <a:xfrm>
            <a:off x="1603513" y="3176871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(</a:t>
            </a:r>
            <a:r>
              <a:rPr lang="en-ZA" dirty="0" err="1"/>
              <a:t>i</a:t>
            </a:r>
            <a:r>
              <a:rPr lang="en-ZA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FE711C-7DC8-4A8B-9F31-7DE73D008234}"/>
              </a:ext>
            </a:extLst>
          </p:cNvPr>
          <p:cNvSpPr txBox="1"/>
          <p:nvPr/>
        </p:nvSpPr>
        <p:spPr>
          <a:xfrm>
            <a:off x="212035" y="4611407"/>
            <a:ext cx="50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(ii)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079505-D69A-40DC-A429-D671B52E4D20}"/>
              </a:ext>
            </a:extLst>
          </p:cNvPr>
          <p:cNvSpPr txBox="1"/>
          <p:nvPr/>
        </p:nvSpPr>
        <p:spPr>
          <a:xfrm>
            <a:off x="3744656" y="5645426"/>
            <a:ext cx="48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(iii)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780B2F1-B818-41BF-A386-70D4EEC09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0487" y="2851140"/>
            <a:ext cx="1245199" cy="216935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A542ABC-D09C-4E26-BE58-3A37DFB157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9573">
        <p159:morph option="byObject"/>
      </p:transition>
    </mc:Choice>
    <mc:Fallback xmlns="">
      <p:transition spd="slow" advTm="2395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6B906D-CFC8-4E89-BB76-3EF45FEAE8F0}"/>
              </a:ext>
            </a:extLst>
          </p:cNvPr>
          <p:cNvGrpSpPr/>
          <p:nvPr/>
        </p:nvGrpSpPr>
        <p:grpSpPr>
          <a:xfrm>
            <a:off x="106251" y="6265224"/>
            <a:ext cx="8931498" cy="624531"/>
            <a:chOff x="106251" y="6119451"/>
            <a:chExt cx="8931498" cy="624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598800-651B-491C-9FE6-686761C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7FF1-70C5-400B-9FA1-97B5CCB920C6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15E1A9-A36A-492D-B332-4D5CBF09657F}"/>
              </a:ext>
            </a:extLst>
          </p:cNvPr>
          <p:cNvSpPr/>
          <p:nvPr/>
        </p:nvSpPr>
        <p:spPr>
          <a:xfrm>
            <a:off x="0" y="26151"/>
            <a:ext cx="9144000" cy="968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ZA" b="1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	</a:t>
            </a:r>
            <a:r>
              <a:rPr lang="en-ZA" b="1" dirty="0" err="1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Wurtz</a:t>
            </a:r>
            <a:r>
              <a:rPr lang="en-ZA" b="1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reaction: </a:t>
            </a: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ZA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Wurtz</a:t>
            </a:r>
            <a:r>
              <a:rPr lang="en-Z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Coupling produces the simple dimer derived from two equivalents of </a:t>
            </a:r>
            <a:r>
              <a:rPr lang="en-ZA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alkyl halide. Then a symmetrical alkane containing </a:t>
            </a:r>
            <a:r>
              <a:rPr lang="en-ZA" b="1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twice</a:t>
            </a:r>
            <a:r>
              <a:rPr lang="en-ZA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number of carbon atoms of alkyl halide is obtained </a:t>
            </a:r>
            <a:endParaRPr lang="en-ZA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 descr="Image result for wurtz reaction for the preparation of alkane">
            <a:extLst>
              <a:ext uri="{FF2B5EF4-FFF2-40B4-BE49-F238E27FC236}">
                <a16:creationId xmlns:a16="http://schemas.microsoft.com/office/drawing/2014/main" id="{327900AF-1AF1-4AF8-96E2-F5526D4DE15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285" y="1281761"/>
            <a:ext cx="6369429" cy="1520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:\Users\Dr Okoli Bami Joe\AppData\Local\Microsoft\Windows\INetCache\Content.MSO\31E6B2E5.tmp">
            <a:extLst>
              <a:ext uri="{FF2B5EF4-FFF2-40B4-BE49-F238E27FC236}">
                <a16:creationId xmlns:a16="http://schemas.microsoft.com/office/drawing/2014/main" id="{CB6CD9FD-698D-46B6-9B0F-1C8BF6ECB00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13" y="3248129"/>
            <a:ext cx="6586329" cy="259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262F6D-1822-43D2-80EE-0AAFE6C09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6714" y="2493084"/>
            <a:ext cx="1245199" cy="312559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E966BFD-DB37-490B-B016-026372BA3F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30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66686">
        <p159:morph option="byObject"/>
      </p:transition>
    </mc:Choice>
    <mc:Fallback xmlns="">
      <p:transition spd="slow" advTm="1666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6B906D-CFC8-4E89-BB76-3EF45FEAE8F0}"/>
              </a:ext>
            </a:extLst>
          </p:cNvPr>
          <p:cNvGrpSpPr/>
          <p:nvPr/>
        </p:nvGrpSpPr>
        <p:grpSpPr>
          <a:xfrm>
            <a:off x="106251" y="6265224"/>
            <a:ext cx="8931498" cy="624531"/>
            <a:chOff x="106251" y="6119451"/>
            <a:chExt cx="8931498" cy="624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598800-651B-491C-9FE6-686761C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7FF1-70C5-400B-9FA1-97B5CCB920C6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F0A387-7A88-49B3-AAC7-993693019C94}"/>
              </a:ext>
            </a:extLst>
          </p:cNvPr>
          <p:cNvSpPr/>
          <p:nvPr/>
        </p:nvSpPr>
        <p:spPr>
          <a:xfrm>
            <a:off x="-64066" y="90086"/>
            <a:ext cx="9208066" cy="4558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ZA" b="1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	Reduction of alkyl halides</a:t>
            </a:r>
            <a:endParaRPr lang="en-ZA" sz="1600" dirty="0"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ZA" dirty="0">
                <a:latin typeface="Palatino Linotype" panose="020405020505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Alkyl halides on reduction with nascent hydrogen form alkanes. The nascent hydrogen may be obtained by any one of the following; </a:t>
            </a:r>
          </a:p>
          <a:p>
            <a:pPr marL="400050" indent="-400050" algn="just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ZA" dirty="0">
                <a:latin typeface="Palatino Linotype" panose="020405020505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Zn + HCI,  </a:t>
            </a:r>
          </a:p>
          <a:p>
            <a:pPr marL="400050" indent="-400050" algn="just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ZA" dirty="0">
                <a:latin typeface="Palatino Linotype" panose="020405020505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Zn + CH</a:t>
            </a:r>
            <a:r>
              <a:rPr lang="en-ZA" baseline="-25000" dirty="0">
                <a:latin typeface="Palatino Linotype" panose="020405020505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ZA" dirty="0">
                <a:latin typeface="Palatino Linotype" panose="020405020505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COOH, </a:t>
            </a:r>
          </a:p>
          <a:p>
            <a:pPr marL="400050" indent="-400050" algn="just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ZA" dirty="0">
                <a:latin typeface="Palatino Linotype" panose="020405020505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Zn-Cu couple in ethanol, </a:t>
            </a:r>
          </a:p>
          <a:p>
            <a:pPr marL="400050" indent="-400050" algn="just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ZA" dirty="0">
                <a:latin typeface="Palatino Linotype" panose="020405020505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Red P + HI, and </a:t>
            </a:r>
          </a:p>
          <a:p>
            <a:pPr marL="400050" indent="-400050" algn="just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ZA" dirty="0">
                <a:latin typeface="Palatino Linotype" panose="020405020505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Al-Hg + ethanol. </a:t>
            </a:r>
          </a:p>
          <a:p>
            <a:pPr marL="400050" indent="-400050" algn="just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ZA" sz="1600" dirty="0">
                <a:latin typeface="Palatino Linotype" panose="020405020505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H</a:t>
            </a:r>
            <a:r>
              <a:rPr lang="en-ZA" sz="1600" baseline="-25000" dirty="0">
                <a:latin typeface="Palatino Linotype" panose="020405020505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ZA" sz="1600" dirty="0">
                <a:latin typeface="Palatino Linotype" panose="020405020505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/Pd or LiAIH</a:t>
            </a:r>
            <a:r>
              <a:rPr lang="en-ZA" sz="1600" baseline="-25000" dirty="0">
                <a:latin typeface="Palatino Linotype" panose="020405020505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4</a:t>
            </a:r>
            <a:r>
              <a:rPr lang="en-ZA" sz="1600" dirty="0">
                <a:latin typeface="Palatino Linotype" panose="020405020505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 or by H</a:t>
            </a:r>
            <a:r>
              <a:rPr lang="en-ZA" sz="1600" baseline="-25000" dirty="0">
                <a:latin typeface="Palatino Linotype" panose="020405020505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2</a:t>
            </a:r>
            <a:r>
              <a:rPr lang="en-ZA" sz="1600" dirty="0">
                <a:latin typeface="Palatino Linotype" panose="0204050205050503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/Ni.</a:t>
            </a:r>
          </a:p>
          <a:p>
            <a:pPr marL="400050" indent="-400050" algn="just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ZA" sz="16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ZA" b="1" dirty="0">
              <a:latin typeface="Palatino Linotype" panose="02040502050505030304" pitchFamily="18" charset="0"/>
            </a:endParaRPr>
          </a:p>
          <a:p>
            <a:pPr marL="400050" indent="-400050">
              <a:buAutoNum type="romanLcPeriod"/>
            </a:pPr>
            <a:endParaRPr lang="en-ZA" sz="1600" dirty="0">
              <a:effectLst/>
              <a:latin typeface="Palatino Linotype" panose="02040502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E341AD-0B0E-4AEC-9215-FB91A8F8EA8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712803" y="1096428"/>
            <a:ext cx="5324946" cy="226631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8C7CC14-AE3A-4107-9C60-CD77205675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18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2084">
        <p159:morph option="byObject"/>
      </p:transition>
    </mc:Choice>
    <mc:Fallback xmlns="">
      <p:transition spd="slow" advTm="1720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38B22F5296D8408922A058877833B5" ma:contentTypeVersion="" ma:contentTypeDescription="Create a new document." ma:contentTypeScope="" ma:versionID="db820d1053999caf0d761b3c47b2e62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3e687d5f98ee29b9cfcc2ff24550dc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0D4608-02CC-4268-82DE-7D0724D89DFB}">
  <ds:schemaRefs>
    <ds:schemaRef ds:uri="http://schemas.microsoft.com/office/2006/metadata/propertie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B70020E5-35D8-4008-8602-0F22193B1B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BDE5E3-5040-4043-80A9-3D999CED075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CHM 103</Template>
  <TotalTime>47</TotalTime>
  <Words>431</Words>
  <Application>Microsoft Office PowerPoint</Application>
  <PresentationFormat>On-screen Show (4:3)</PresentationFormat>
  <Paragraphs>54</Paragraphs>
  <Slides>6</Slides>
  <Notes>0</Notes>
  <HiddenSlides>0</HiddenSlides>
  <MMClips>6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Western Kentucky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Bamidele Okoli</dc:creator>
  <cp:lastModifiedBy>Unknown User</cp:lastModifiedBy>
  <cp:revision>3</cp:revision>
  <cp:lastPrinted>2020-05-09T10:30:59Z</cp:lastPrinted>
  <dcterms:created xsi:type="dcterms:W3CDTF">2021-01-26T08:46:57Z</dcterms:created>
  <dcterms:modified xsi:type="dcterms:W3CDTF">2021-01-26T10:35:21Z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0x0101009C38B22F5296D8408922A058877833B5</vt:lpwstr>
  </property>
</Properties>
</file>